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A4FFC3-AA3E-4654-B0BA-65DE4A88B771}">
  <a:tblStyle styleId="{DCA4FFC3-AA3E-4654-B0BA-65DE4A88B771}"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B9464E3-ADEA-4E12-B87D-8571A4E1114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72df51e504_0_64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72df51e504_0_6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73264b652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73264b652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72df51e504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72df51e504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5" name="Shape 75"/>
        <p:cNvGrpSpPr/>
        <p:nvPr/>
      </p:nvGrpSpPr>
      <p:grpSpPr>
        <a:xfrm>
          <a:off x="0" y="0"/>
          <a:ext cx="0" cy="0"/>
          <a:chOff x="0" y="0"/>
          <a:chExt cx="0" cy="0"/>
        </a:xfrm>
      </p:grpSpPr>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1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20"/>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4" name="Google Shape;94;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9" name="Google Shape;99;p2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2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6" name="Google Shape;106;p2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7" name="Google Shape;107;p2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2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9" name="Google Shape;109;p2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8" name="Shape 118"/>
        <p:cNvGrpSpPr/>
        <p:nvPr/>
      </p:nvGrpSpPr>
      <p:grpSpPr>
        <a:xfrm>
          <a:off x="0" y="0"/>
          <a:ext cx="0" cy="0"/>
          <a:chOff x="0" y="0"/>
          <a:chExt cx="0" cy="0"/>
        </a:xfrm>
      </p:grpSpPr>
      <p:sp>
        <p:nvSpPr>
          <p:cNvPr id="119" name="Google Shape;119;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0" name="Google Shape;120;p2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1" name="Google Shape;121;p2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2" name="Google Shape;122;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5" name="Shape 125"/>
        <p:cNvGrpSpPr/>
        <p:nvPr/>
      </p:nvGrpSpPr>
      <p:grpSpPr>
        <a:xfrm>
          <a:off x="0" y="0"/>
          <a:ext cx="0" cy="0"/>
          <a:chOff x="0" y="0"/>
          <a:chExt cx="0" cy="0"/>
        </a:xfrm>
      </p:grpSpPr>
      <p:sp>
        <p:nvSpPr>
          <p:cNvPr id="126" name="Google Shape;126;p2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7" name="Google Shape;127;p25"/>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8" name="Google Shape;128;p25"/>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8" name="Shape 138"/>
        <p:cNvGrpSpPr/>
        <p:nvPr/>
      </p:nvGrpSpPr>
      <p:grpSpPr>
        <a:xfrm>
          <a:off x="0" y="0"/>
          <a:ext cx="0" cy="0"/>
          <a:chOff x="0" y="0"/>
          <a:chExt cx="0" cy="0"/>
        </a:xfrm>
      </p:grpSpPr>
      <p:sp>
        <p:nvSpPr>
          <p:cNvPr id="139" name="Google Shape;139;p27"/>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0" name="Google Shape;140;p27"/>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Google Shape;142;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Google Shape;143;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 name="Shape 69"/>
        <p:cNvGrpSpPr/>
        <p:nvPr/>
      </p:nvGrpSpPr>
      <p:grpSpPr>
        <a:xfrm>
          <a:off x="0" y="0"/>
          <a:ext cx="0" cy="0"/>
          <a:chOff x="0" y="0"/>
          <a:chExt cx="0" cy="0"/>
        </a:xfrm>
      </p:grpSpPr>
      <p:sp>
        <p:nvSpPr>
          <p:cNvPr id="70" name="Google Shape;70;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1" name="Google Shape;71;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8"/>
          <p:cNvGraphicFramePr/>
          <p:nvPr/>
        </p:nvGraphicFramePr>
        <p:xfrm>
          <a:off x="0" y="0"/>
          <a:ext cx="3000000" cy="3000000"/>
        </p:xfrm>
        <a:graphic>
          <a:graphicData uri="http://schemas.openxmlformats.org/drawingml/2006/table">
            <a:tbl>
              <a:tblPr bandRow="1" firstRow="1">
                <a:noFill/>
                <a:tableStyleId>{DCA4FFC3-AA3E-4654-B0BA-65DE4A88B771}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500">
                          <a:latin typeface="Inter"/>
                          <a:ea typeface="Inter"/>
                          <a:cs typeface="Inter"/>
                          <a:sym typeface="Inter"/>
                        </a:rPr>
                        <a:t>Quote</a:t>
                      </a:r>
                      <a:endParaRPr sz="15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5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9" name="Google Shape;149;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9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0" name="Google Shape;150;p28"/>
          <p:cNvSpPr txBox="1"/>
          <p:nvPr/>
        </p:nvSpPr>
        <p:spPr>
          <a:xfrm>
            <a:off x="1324050" y="45835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9"/>
          <p:cNvGraphicFramePr/>
          <p:nvPr/>
        </p:nvGraphicFramePr>
        <p:xfrm>
          <a:off x="0" y="0"/>
          <a:ext cx="3000000" cy="3000000"/>
        </p:xfrm>
        <a:graphic>
          <a:graphicData uri="http://schemas.openxmlformats.org/drawingml/2006/table">
            <a:tbl>
              <a:tblPr bandRow="1" firstRow="1">
                <a:noFill/>
                <a:tableStyleId>{DCA4FFC3-AA3E-4654-B0BA-65DE4A88B771}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the cumulative emotional and psychological wounding experienced by a group of people across generations due to historical events of oppression, violence, and dispossession</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500">
                          <a:latin typeface="Inter"/>
                          <a:ea typeface="Inter"/>
                          <a:cs typeface="Inter"/>
                          <a:sym typeface="Inter"/>
                        </a:rPr>
                        <a:t>Quote</a:t>
                      </a:r>
                      <a:endParaRPr sz="15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 this historical trauma, described has a “wound to the soul of Native American people that is felt in agonizing proportions to this day,” is multigenerational and cumulative, such that each subsequent generation suffers more than the previous one.” </a:t>
                      </a:r>
                      <a:endParaRPr sz="1300">
                        <a:latin typeface="Inter"/>
                        <a:ea typeface="Inter"/>
                        <a:cs typeface="Inter"/>
                        <a:sym typeface="Inter"/>
                      </a:endParaRPr>
                    </a:p>
                    <a:p>
                      <a:pPr indent="-311150" lvl="0" marL="457200" rtl="0" algn="r">
                        <a:spcBef>
                          <a:spcPts val="0"/>
                        </a:spcBef>
                        <a:spcAft>
                          <a:spcPts val="0"/>
                        </a:spcAft>
                        <a:buSzPts val="1300"/>
                        <a:buFont typeface="Inter"/>
                        <a:buChar char="-"/>
                      </a:pPr>
                      <a:r>
                        <a:rPr lang="en" sz="1300">
                          <a:latin typeface="Inter"/>
                          <a:ea typeface="Inter"/>
                          <a:cs typeface="Inter"/>
                          <a:sym typeface="Inter"/>
                        </a:rPr>
                        <a:t>Kathleen Malley-Morrison and Denise Hines, </a:t>
                      </a:r>
                      <a:r>
                        <a:rPr i="1" lang="en" sz="1300">
                          <a:latin typeface="Inter"/>
                          <a:ea typeface="Inter"/>
                          <a:cs typeface="Inter"/>
                          <a:sym typeface="Inter"/>
                        </a:rPr>
                        <a:t>Family Violence in a Cultural Perspective: Defining, Understanding, and Combating Abuse</a:t>
                      </a:r>
                      <a:r>
                        <a:rPr lang="en" sz="1300">
                          <a:latin typeface="Inter"/>
                          <a:ea typeface="Inter"/>
                          <a:cs typeface="Inter"/>
                          <a:sym typeface="Inter"/>
                        </a:rPr>
                        <a:t>, 2004.</a:t>
                      </a:r>
                      <a:endParaRPr sz="13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5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6" name="Google Shape;156;p29"/>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900">
                <a:solidFill>
                  <a:schemeClr val="dk1"/>
                </a:solidFill>
                <a:latin typeface="Plus Jakarta Sans"/>
                <a:ea typeface="Plus Jakarta Sans"/>
                <a:cs typeface="Plus Jakarta Sans"/>
                <a:sym typeface="Plus Jakarta Sans"/>
              </a:rPr>
              <a:t>Historical Trauma</a:t>
            </a:r>
            <a:endParaRPr b="1" sz="29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7" name="Google Shape;157;p29"/>
          <p:cNvSpPr txBox="1"/>
          <p:nvPr/>
        </p:nvSpPr>
        <p:spPr>
          <a:xfrm>
            <a:off x="1324050" y="45835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163" name="Google Shape;163;p30"/>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64" name="Google Shape;164;p30"/>
          <p:cNvGraphicFramePr/>
          <p:nvPr/>
        </p:nvGraphicFramePr>
        <p:xfrm>
          <a:off x="612375" y="713825"/>
          <a:ext cx="3000000" cy="3000000"/>
        </p:xfrm>
        <a:graphic>
          <a:graphicData uri="http://schemas.openxmlformats.org/drawingml/2006/table">
            <a:tbl>
              <a:tblPr>
                <a:noFill/>
                <a:tableStyleId>{FB9464E3-ADEA-4E12-B87D-8571A4E1114D}</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Oppression</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165" name="Google Shape;165;p30"/>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